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Amatic SC" panose="020B0604020202020204" charset="-79"/>
      <p:regular r:id="rId32"/>
      <p:bold r:id="rId33"/>
    </p:embeddedFont>
    <p:embeddedFont>
      <p:font typeface="Source Code Pro" panose="020B0509030403020204" pitchFamily="49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0CA"/>
    <a:srgbClr val="6CB2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3548F4-C4DE-4903-A6A2-BA9500160E6A}">
  <a:tblStyle styleId="{493548F4-C4DE-4903-A6A2-BA9500160E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924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jnm. Presentera oss. b 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18f59475a_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18f59475a_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Avg would be 0.475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0.18 likt minsta på 0.1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18f59475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18f59475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Overview. Best performing was evaluated by cost graphs &amp; qualitatively by looking at the pictures.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18f59475a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18f59475a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U-net &amp; skip from related works. arguments informed our solutions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säg inte det här pga tid (Och batchnormalization, ReLU, transposed convolutions to upsample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Last layer: tanh) DCGAN-pappret motivation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8507c2ca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8507c2ca6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Goes to 1x1 for one final scalar per picture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säg inte det här pga tid (LeakyRELU)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Output is sigmod [0,1]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18f59475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18f59475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Mention &amp; explain the two different ways of doing it.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INTUITION BEHIND WEIGHTED APPROACH: initially use an ordinary mean patchGAN. Once you have an approximately good solution, start to foucs on the bad areas. (After 5 epochs)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Ouput is [0,1]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Övergång: Now over to the results.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18f5947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18f5947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Now i am going to show you our results.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So here are generated images from the best performing cgan architecture which was picked out of 3 different networks.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Peka: results uppe row and generated images lowe.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As you can see it is good at coloring commonly occurring things such as the characters skin color or their clothing ( point to these things).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However, it is less good at giving one object a consistent color. Which you can see here on the wall.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Now moving on to the patchGan results.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83a9d89a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83a9d89a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Here are the results from the PatchGAN network where we use the approach described in the original PatchGAN  paper.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As you can see this network seems to be good at coloring both common objects such as the characters skin, but also things that are less common such as the dock.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83a9d89ab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83a9d89ab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After trying patchGan and a conditional GAN we wanted to try to improve the best performing method even further with a novel approach.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Now we want to ask you. Based on the images showed to you, which method do you think was best? Which one do you think we picked?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On the board we have PatchGAN to the left and a conditional GAN to the right.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Okay lets see which one we picked!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So the reason for why we picked patchGAN was because it was better at giving one object a consistent color.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Also it gave colors which more closely resembled the ground truth colors.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3a9d89ab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3a9d89ab_3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So, as Jacob described we implemented a weighted version of PatchGAN. So here on the upper part of the board we can see generated images from our weighted version after 15 epochs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and on the lower half of the screen we see colorized images from a ordinary patchGAn.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Picture 1 (marge): here we can see that the red area has decreased and blue on house door gone.  Green has resided on bush.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Picture 2 (brygga): Here the red in the water has started to disappear in Min-patch. Also there is less red in the sky.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Picture 3 (Lisa): Pink in the sky, green on ground and gray in her hair has started to disappear. However also more blue and green on ground.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Picture 3 (Bart): The read and green patch areas on the mountain has disappeared.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Moving on to our conclusion.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18f59475a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18f59475a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83a9d89ab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83a9d89ab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Automatic colorization has been a significant interest for several application ares.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Possible applications.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18f59475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18f59475a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18f59475a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18f59475a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18f59475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18f59475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83a9d89ab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83a9d89ab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83a9d89ab_3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83a9d89ab_3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18f59475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18f59475a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18f59475a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18f59475a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18f59475a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18f59475a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83a9d89ab_3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83a9d89ab_3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193879fe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193879fe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18f59475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18f59475a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Used different types of CGANS and PATCHGAN to try to solve the task at hand.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Our dataset consisted of images from 17 different simpsons seasons.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18f59475a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18f59475a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Present the problem.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Given a grayscale image hopefully achieve a nice coloured one like in the picture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Skulle gärna ta related work då det hänger ihop med problem statement i deras mall: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The projects objectives are clearly stated. The motivation for pursuing the project and its relevance are clearly and persuasively established by relating the project to related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18f5947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18f5947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Before we look at our solutions, lets look at what has succesfully been used to colorize imgs before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What cgan work Inspired! our work?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Condition on gray scale image. Beautiful results!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18f59475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18f59475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In our generator we used a u-net architecture and skip connections.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As you can see U-net gives us a u-shaped generator. Where...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skip connections: connect mirroring layers by concatenation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Peka på bilderna och säg att dom är från Isola (2017)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High-level idea: Keep the structure from previous layers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18f59475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18f59475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PatchGAN produces excellent work as well.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Differs from regular cGAN discriminator which outputs a single scalar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Theory: Instead of outputting one scalar for the entire image, output likelihoods for ‘local patches’. The idea is that these patches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represent the likelihood of corresponding pixels/patches in the output image.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18f59475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18f59475a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Point at the pic and explain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Proportional filter size to the input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18f59475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18f59475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Intuition: Instead of focusing on the average, focus on the worst patch.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ln w="76200" cap="flat" cmpd="sng">
            <a:solidFill>
              <a:srgbClr val="6CB2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4800">
                <a:solidFill>
                  <a:srgbClr val="D59CA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/>
        </p:nvSpPr>
        <p:spPr>
          <a:xfrm>
            <a:off x="149775" y="876250"/>
            <a:ext cx="8804700" cy="4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solidFill>
            <a:srgbClr val="FED41E"/>
          </a:solidFill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Google Shape;36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10" Type="http://schemas.openxmlformats.org/officeDocument/2006/relationships/image" Target="../media/image35.jp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10" Type="http://schemas.openxmlformats.org/officeDocument/2006/relationships/image" Target="../media/image43.jpg"/><Relationship Id="rId4" Type="http://schemas.openxmlformats.org/officeDocument/2006/relationships/image" Target="../media/image37.png"/><Relationship Id="rId9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4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jpg"/><Relationship Id="rId5" Type="http://schemas.openxmlformats.org/officeDocument/2006/relationships/image" Target="../media/image34.png"/><Relationship Id="rId10" Type="http://schemas.openxmlformats.org/officeDocument/2006/relationships/image" Target="../media/image49.jp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4.xml"/><Relationship Id="rId7" Type="http://schemas.openxmlformats.org/officeDocument/2006/relationships/slide" Target="slide2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5.xml"/><Relationship Id="rId5" Type="http://schemas.openxmlformats.org/officeDocument/2006/relationships/slide" Target="slide27.xml"/><Relationship Id="rId4" Type="http://schemas.openxmlformats.org/officeDocument/2006/relationships/slide" Target="slide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slide" Target="slide2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slide" Target="slide23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slide" Target="slide23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slide" Target="slide23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slide" Target="slide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50.png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slide" Target="slide23.xml"/><Relationship Id="rId5" Type="http://schemas.openxmlformats.org/officeDocument/2006/relationships/image" Target="../media/image52.png"/><Relationship Id="rId10" Type="http://schemas.openxmlformats.org/officeDocument/2006/relationships/image" Target="../media/image73.jpg"/><Relationship Id="rId4" Type="http://schemas.openxmlformats.org/officeDocument/2006/relationships/image" Target="../media/image51.png"/><Relationship Id="rId9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41E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68350"/>
            <a:ext cx="8520600" cy="2690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5400">
                <a:solidFill>
                  <a:srgbClr val="FF90CA"/>
                </a:solidFill>
              </a:rPr>
              <a:t>Simpsons </a:t>
            </a:r>
            <a:r>
              <a:rPr lang="sv" sz="5400">
                <a:solidFill>
                  <a:srgbClr val="6CB2E3"/>
                </a:solidFill>
              </a:rPr>
              <a:t>Image </a:t>
            </a:r>
            <a:r>
              <a:rPr lang="sv" sz="5400">
                <a:solidFill>
                  <a:srgbClr val="FF90CA"/>
                </a:solidFill>
              </a:rPr>
              <a:t>Colorization </a:t>
            </a:r>
            <a:r>
              <a:rPr lang="sv" sz="5400">
                <a:solidFill>
                  <a:srgbClr val="6CB2E3"/>
                </a:solidFill>
              </a:rPr>
              <a:t>using </a:t>
            </a:r>
            <a:r>
              <a:rPr lang="sv" sz="5400">
                <a:solidFill>
                  <a:srgbClr val="FF90CA"/>
                </a:solidFill>
              </a:rPr>
              <a:t>cGAN and </a:t>
            </a:r>
            <a:r>
              <a:rPr lang="sv" sz="5400">
                <a:solidFill>
                  <a:srgbClr val="6CB2E3"/>
                </a:solidFill>
              </a:rPr>
              <a:t>PatchGAN</a:t>
            </a:r>
            <a:endParaRPr sz="5400">
              <a:solidFill>
                <a:srgbClr val="6CB2E3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000">
                <a:latin typeface="Amatic SC"/>
                <a:ea typeface="Amatic SC"/>
                <a:cs typeface="Amatic SC"/>
                <a:sym typeface="Amatic SC"/>
              </a:rPr>
              <a:t>Alexandra Hotti,  Jacob Malmberg,  Marcus Nystad Öhman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152400" y="62650"/>
            <a:ext cx="8804700" cy="748200"/>
          </a:xfrm>
          <a:prstGeom prst="rect">
            <a:avLst/>
          </a:prstGeom>
          <a:ln w="19050" cap="flat" cmpd="sng">
            <a:solidFill>
              <a:srgbClr val="6CB2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000000"/>
                </a:solidFill>
              </a:rPr>
              <a:t>ARGUMENTS - Innovations : Min-PATCHGAN example</a:t>
            </a:r>
            <a:endParaRPr>
              <a:solidFill>
                <a:srgbClr val="6CB2E3"/>
              </a:solidFill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473053" y="781191"/>
            <a:ext cx="8804700" cy="4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 dirty="0">
                <a:latin typeface="Amatic SC"/>
                <a:ea typeface="Amatic SC"/>
                <a:cs typeface="Amatic SC"/>
                <a:sym typeface="Amatic SC"/>
              </a:rPr>
              <a:t>2x2 patch Example:</a:t>
            </a:r>
            <a:endParaRPr sz="2400" dirty="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 dirty="0">
                <a:latin typeface="Amatic SC"/>
                <a:ea typeface="Amatic SC"/>
                <a:cs typeface="Amatic SC"/>
                <a:sym typeface="Amatic SC"/>
              </a:rPr>
              <a:t>1. Log the ouput from the discriminator.</a:t>
            </a:r>
            <a:endParaRPr sz="2400" dirty="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 dirty="0">
                <a:latin typeface="Amatic SC"/>
                <a:ea typeface="Amatic SC"/>
                <a:cs typeface="Amatic SC"/>
                <a:sym typeface="Amatic SC"/>
              </a:rPr>
              <a:t>2.Calculate weights using softmin.   softmin(                         ) = </a:t>
            </a:r>
            <a:endParaRPr sz="2400" dirty="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 dirty="0">
                <a:latin typeface="Amatic SC"/>
                <a:ea typeface="Amatic SC"/>
                <a:cs typeface="Amatic SC"/>
                <a:sym typeface="Amatic SC"/>
              </a:rPr>
              <a:t>3.Multiply the logged output with weights		               *                             =	    				 </a:t>
            </a:r>
            <a:endParaRPr sz="2400" dirty="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 dirty="0">
                <a:latin typeface="Amatic SC"/>
                <a:ea typeface="Amatic SC"/>
                <a:cs typeface="Amatic SC"/>
                <a:sym typeface="Amatic SC"/>
              </a:rPr>
              <a:t>4.sum &amp; calculate exponential to       exp(sum(	               ) ) =  </a:t>
            </a:r>
            <a:r>
              <a:rPr lang="sv" sz="2400" b="1" dirty="0">
                <a:latin typeface="Amatic SC"/>
                <a:ea typeface="Amatic SC"/>
                <a:cs typeface="Amatic SC"/>
                <a:sym typeface="Amatic SC"/>
              </a:rPr>
              <a:t>0.18</a:t>
            </a:r>
            <a:endParaRPr sz="2400" b="1" dirty="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 dirty="0">
                <a:latin typeface="Amatic SC"/>
                <a:ea typeface="Amatic SC"/>
                <a:cs typeface="Amatic SC"/>
                <a:sym typeface="Amatic SC"/>
              </a:rPr>
              <a:t>calculate final likelihood				</a:t>
            </a:r>
            <a:endParaRPr sz="3600" dirty="0">
              <a:latin typeface="Amatic SC"/>
              <a:ea typeface="Amatic SC"/>
              <a:cs typeface="Amatic SC"/>
              <a:sym typeface="Amatic SC"/>
            </a:endParaRPr>
          </a:p>
        </p:txBody>
      </p:sp>
      <p:graphicFrame>
        <p:nvGraphicFramePr>
          <p:cNvPr id="142" name="Google Shape;142;p22"/>
          <p:cNvGraphicFramePr/>
          <p:nvPr>
            <p:extLst>
              <p:ext uri="{D42A27DB-BD31-4B8C-83A1-F6EECF244321}">
                <p14:modId xmlns:p14="http://schemas.microsoft.com/office/powerpoint/2010/main" val="3196444065"/>
              </p:ext>
            </p:extLst>
          </p:nvPr>
        </p:nvGraphicFramePr>
        <p:xfrm>
          <a:off x="4637275" y="1100757"/>
          <a:ext cx="1140500" cy="792420"/>
        </p:xfrm>
        <a:graphic>
          <a:graphicData uri="http://schemas.openxmlformats.org/drawingml/2006/table">
            <a:tbl>
              <a:tblPr>
                <a:noFill/>
                <a:tableStyleId>{493548F4-C4DE-4903-A6A2-BA9500160E6A}</a:tableStyleId>
              </a:tblPr>
              <a:tblGrid>
                <a:gridCol w="57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0.1</a:t>
                      </a:r>
                      <a:endParaRPr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0.7</a:t>
                      </a:r>
                      <a:endParaRPr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0.5</a:t>
                      </a:r>
                      <a:endParaRPr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 dirty="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0.6</a:t>
                      </a:r>
                      <a:endParaRPr b="1" dirty="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3" name="Google Shape;143;p22"/>
          <p:cNvGraphicFramePr/>
          <p:nvPr>
            <p:extLst>
              <p:ext uri="{D42A27DB-BD31-4B8C-83A1-F6EECF244321}">
                <p14:modId xmlns:p14="http://schemas.microsoft.com/office/powerpoint/2010/main" val="2352892154"/>
              </p:ext>
            </p:extLst>
          </p:nvPr>
        </p:nvGraphicFramePr>
        <p:xfrm>
          <a:off x="6262125" y="1073049"/>
          <a:ext cx="1140500" cy="792420"/>
        </p:xfrm>
        <a:graphic>
          <a:graphicData uri="http://schemas.openxmlformats.org/drawingml/2006/table">
            <a:tbl>
              <a:tblPr>
                <a:noFill/>
                <a:tableStyleId>{493548F4-C4DE-4903-A6A2-BA9500160E6A}</a:tableStyleId>
              </a:tblPr>
              <a:tblGrid>
                <a:gridCol w="57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-2.3</a:t>
                      </a:r>
                      <a:endParaRPr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-0,36</a:t>
                      </a:r>
                      <a:endParaRPr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 dirty="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-0.69</a:t>
                      </a:r>
                      <a:endParaRPr b="1" dirty="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 dirty="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-0.51</a:t>
                      </a:r>
                      <a:endParaRPr b="1" dirty="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4" name="Google Shape;144;p22"/>
          <p:cNvSpPr txBox="1"/>
          <p:nvPr/>
        </p:nvSpPr>
        <p:spPr>
          <a:xfrm>
            <a:off x="5777775" y="1427198"/>
            <a:ext cx="5280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dirty="0">
                <a:latin typeface="Amatic SC"/>
                <a:ea typeface="Amatic SC"/>
                <a:cs typeface="Amatic SC"/>
                <a:sym typeface="Amatic SC"/>
              </a:rPr>
              <a:t>log -&gt;</a:t>
            </a:r>
            <a:endParaRPr dirty="0">
              <a:latin typeface="Amatic SC"/>
              <a:ea typeface="Amatic SC"/>
              <a:cs typeface="Amatic SC"/>
              <a:sym typeface="Amatic SC"/>
            </a:endParaRPr>
          </a:p>
        </p:txBody>
      </p:sp>
      <p:graphicFrame>
        <p:nvGraphicFramePr>
          <p:cNvPr id="145" name="Google Shape;145;p22"/>
          <p:cNvGraphicFramePr/>
          <p:nvPr>
            <p:extLst>
              <p:ext uri="{D42A27DB-BD31-4B8C-83A1-F6EECF244321}">
                <p14:modId xmlns:p14="http://schemas.microsoft.com/office/powerpoint/2010/main" val="1298090771"/>
              </p:ext>
            </p:extLst>
          </p:nvPr>
        </p:nvGraphicFramePr>
        <p:xfrm>
          <a:off x="4637275" y="2011182"/>
          <a:ext cx="1140500" cy="792420"/>
        </p:xfrm>
        <a:graphic>
          <a:graphicData uri="http://schemas.openxmlformats.org/drawingml/2006/table">
            <a:tbl>
              <a:tblPr>
                <a:noFill/>
                <a:tableStyleId>{493548F4-C4DE-4903-A6A2-BA9500160E6A}</a:tableStyleId>
              </a:tblPr>
              <a:tblGrid>
                <a:gridCol w="57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-2.3</a:t>
                      </a:r>
                      <a:endParaRPr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-0,36</a:t>
                      </a:r>
                      <a:endParaRPr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-0.69</a:t>
                      </a:r>
                      <a:endParaRPr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-0.51</a:t>
                      </a:r>
                      <a:endParaRPr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6" name="Google Shape;146;p22"/>
          <p:cNvGraphicFramePr/>
          <p:nvPr>
            <p:extLst>
              <p:ext uri="{D42A27DB-BD31-4B8C-83A1-F6EECF244321}">
                <p14:modId xmlns:p14="http://schemas.microsoft.com/office/powerpoint/2010/main" val="2259343454"/>
              </p:ext>
            </p:extLst>
          </p:nvPr>
        </p:nvGraphicFramePr>
        <p:xfrm>
          <a:off x="6262125" y="2031574"/>
          <a:ext cx="1140500" cy="792420"/>
        </p:xfrm>
        <a:graphic>
          <a:graphicData uri="http://schemas.openxmlformats.org/drawingml/2006/table">
            <a:tbl>
              <a:tblPr>
                <a:noFill/>
                <a:tableStyleId>{493548F4-C4DE-4903-A6A2-BA9500160E6A}</a:tableStyleId>
              </a:tblPr>
              <a:tblGrid>
                <a:gridCol w="57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0.67</a:t>
                      </a:r>
                      <a:endParaRPr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 dirty="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0.09</a:t>
                      </a:r>
                      <a:endParaRPr b="1" dirty="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0.13</a:t>
                      </a:r>
                      <a:endParaRPr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 dirty="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0.11</a:t>
                      </a:r>
                      <a:endParaRPr b="1" dirty="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7" name="Google Shape;147;p22"/>
          <p:cNvGraphicFramePr/>
          <p:nvPr>
            <p:extLst>
              <p:ext uri="{D42A27DB-BD31-4B8C-83A1-F6EECF244321}">
                <p14:modId xmlns:p14="http://schemas.microsoft.com/office/powerpoint/2010/main" val="1291865798"/>
              </p:ext>
            </p:extLst>
          </p:nvPr>
        </p:nvGraphicFramePr>
        <p:xfrm>
          <a:off x="4637275" y="2921607"/>
          <a:ext cx="1140500" cy="792420"/>
        </p:xfrm>
        <a:graphic>
          <a:graphicData uri="http://schemas.openxmlformats.org/drawingml/2006/table">
            <a:tbl>
              <a:tblPr>
                <a:noFill/>
                <a:tableStyleId>{493548F4-C4DE-4903-A6A2-BA9500160E6A}</a:tableStyleId>
              </a:tblPr>
              <a:tblGrid>
                <a:gridCol w="57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0.67</a:t>
                      </a:r>
                      <a:endParaRPr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0.09</a:t>
                      </a:r>
                      <a:endParaRPr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0.13</a:t>
                      </a:r>
                      <a:endParaRPr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 dirty="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0.11</a:t>
                      </a:r>
                      <a:endParaRPr b="1" dirty="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8" name="Google Shape;148;p22"/>
          <p:cNvGraphicFramePr/>
          <p:nvPr>
            <p:extLst>
              <p:ext uri="{D42A27DB-BD31-4B8C-83A1-F6EECF244321}">
                <p14:modId xmlns:p14="http://schemas.microsoft.com/office/powerpoint/2010/main" val="3973694763"/>
              </p:ext>
            </p:extLst>
          </p:nvPr>
        </p:nvGraphicFramePr>
        <p:xfrm>
          <a:off x="6262125" y="2896810"/>
          <a:ext cx="1136202" cy="792420"/>
        </p:xfrm>
        <a:graphic>
          <a:graphicData uri="http://schemas.openxmlformats.org/drawingml/2006/table">
            <a:tbl>
              <a:tblPr>
                <a:noFill/>
                <a:tableStyleId>{493548F4-C4DE-4903-A6A2-BA9500160E6A}</a:tableStyleId>
              </a:tblPr>
              <a:tblGrid>
                <a:gridCol w="568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 dirty="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-2.3</a:t>
                      </a:r>
                      <a:endParaRPr b="1" dirty="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 dirty="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-0,36</a:t>
                      </a:r>
                      <a:endParaRPr b="1" dirty="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 dirty="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-0.69</a:t>
                      </a:r>
                      <a:endParaRPr b="1" dirty="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 dirty="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-0.51</a:t>
                      </a:r>
                      <a:endParaRPr b="1" dirty="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9" name="Google Shape;149;p22"/>
          <p:cNvGraphicFramePr/>
          <p:nvPr>
            <p:extLst>
              <p:ext uri="{D42A27DB-BD31-4B8C-83A1-F6EECF244321}">
                <p14:modId xmlns:p14="http://schemas.microsoft.com/office/powerpoint/2010/main" val="1267178298"/>
              </p:ext>
            </p:extLst>
          </p:nvPr>
        </p:nvGraphicFramePr>
        <p:xfrm>
          <a:off x="7816600" y="2893899"/>
          <a:ext cx="1140500" cy="792420"/>
        </p:xfrm>
        <a:graphic>
          <a:graphicData uri="http://schemas.openxmlformats.org/drawingml/2006/table">
            <a:tbl>
              <a:tblPr>
                <a:noFill/>
                <a:tableStyleId>{493548F4-C4DE-4903-A6A2-BA9500160E6A}</a:tableStyleId>
              </a:tblPr>
              <a:tblGrid>
                <a:gridCol w="57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-1.5</a:t>
                      </a:r>
                      <a:endParaRPr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-0.03</a:t>
                      </a:r>
                      <a:endParaRPr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-0.09</a:t>
                      </a:r>
                      <a:endParaRPr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 dirty="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-0.06</a:t>
                      </a:r>
                      <a:endParaRPr b="1" dirty="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0" name="Google Shape;150;p22"/>
          <p:cNvGraphicFramePr/>
          <p:nvPr>
            <p:extLst>
              <p:ext uri="{D42A27DB-BD31-4B8C-83A1-F6EECF244321}">
                <p14:modId xmlns:p14="http://schemas.microsoft.com/office/powerpoint/2010/main" val="3287684762"/>
              </p:ext>
            </p:extLst>
          </p:nvPr>
        </p:nvGraphicFramePr>
        <p:xfrm>
          <a:off x="4637275" y="3832032"/>
          <a:ext cx="1140500" cy="792420"/>
        </p:xfrm>
        <a:graphic>
          <a:graphicData uri="http://schemas.openxmlformats.org/drawingml/2006/table">
            <a:tbl>
              <a:tblPr>
                <a:noFill/>
                <a:tableStyleId>{493548F4-C4DE-4903-A6A2-BA9500160E6A}</a:tableStyleId>
              </a:tblPr>
              <a:tblGrid>
                <a:gridCol w="57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-1.5</a:t>
                      </a:r>
                      <a:endParaRPr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-0.03</a:t>
                      </a:r>
                      <a:endParaRPr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-0.09</a:t>
                      </a:r>
                      <a:endParaRPr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b="1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-0.06</a:t>
                      </a:r>
                      <a:endParaRPr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152400" y="62650"/>
            <a:ext cx="8804700" cy="748200"/>
          </a:xfrm>
          <a:prstGeom prst="rect">
            <a:avLst/>
          </a:prstGeom>
          <a:ln w="19050" cap="flat" cmpd="sng">
            <a:solidFill>
              <a:srgbClr val="FF90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000000"/>
                </a:solidFill>
              </a:rPr>
              <a:t>Solutions - our architectures</a:t>
            </a:r>
            <a:endParaRPr>
              <a:solidFill>
                <a:srgbClr val="6CB2E3"/>
              </a:solidFill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149775" y="1070219"/>
            <a:ext cx="8804700" cy="4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sv" sz="3600" dirty="0">
                <a:latin typeface="Amatic SC"/>
                <a:ea typeface="Amatic SC"/>
                <a:cs typeface="Amatic SC"/>
                <a:sym typeface="Amatic SC"/>
              </a:rPr>
              <a:t>cGANs</a:t>
            </a:r>
            <a:endParaRPr sz="3600" dirty="0">
              <a:latin typeface="Amatic SC"/>
              <a:ea typeface="Amatic SC"/>
              <a:cs typeface="Amatic SC"/>
              <a:sym typeface="Amatic SC"/>
            </a:endParaRPr>
          </a:p>
          <a:p>
            <a:pPr marL="914400" lvl="1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○"/>
            </a:pPr>
            <a:r>
              <a:rPr lang="sv" sz="3600" dirty="0">
                <a:latin typeface="Amatic SC"/>
                <a:ea typeface="Amatic SC"/>
                <a:cs typeface="Amatic SC"/>
                <a:sym typeface="Amatic SC"/>
              </a:rPr>
              <a:t>with pyramid and skip connections</a:t>
            </a:r>
            <a:endParaRPr sz="3600" dirty="0"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sv" sz="3600" dirty="0">
                <a:latin typeface="Amatic SC"/>
                <a:ea typeface="Amatic SC"/>
                <a:cs typeface="Amatic SC"/>
                <a:sym typeface="Amatic SC"/>
              </a:rPr>
              <a:t>PatchGAN</a:t>
            </a:r>
            <a:endParaRPr sz="3600" dirty="0">
              <a:latin typeface="Amatic SC"/>
              <a:ea typeface="Amatic SC"/>
              <a:cs typeface="Amatic SC"/>
              <a:sym typeface="Amatic SC"/>
            </a:endParaRPr>
          </a:p>
          <a:p>
            <a:pPr marL="914400" lvl="1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○"/>
            </a:pPr>
            <a:r>
              <a:rPr lang="sv" sz="3600" dirty="0">
                <a:latin typeface="Amatic SC"/>
                <a:ea typeface="Amatic SC"/>
                <a:cs typeface="Amatic SC"/>
                <a:sym typeface="Amatic SC"/>
              </a:rPr>
              <a:t>original average approach 			avg-PatchGAN</a:t>
            </a:r>
            <a:endParaRPr sz="3600" dirty="0">
              <a:latin typeface="Amatic SC"/>
              <a:ea typeface="Amatic SC"/>
              <a:cs typeface="Amatic SC"/>
              <a:sym typeface="Amatic SC"/>
            </a:endParaRPr>
          </a:p>
          <a:p>
            <a:pPr marL="914400" lvl="1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○"/>
            </a:pPr>
            <a:r>
              <a:rPr lang="sv" sz="3600" dirty="0">
                <a:latin typeface="Amatic SC"/>
                <a:ea typeface="Amatic SC"/>
                <a:cs typeface="Amatic SC"/>
                <a:sym typeface="Amatic SC"/>
              </a:rPr>
              <a:t>weighted approach 				min-PatchGAN</a:t>
            </a:r>
            <a:endParaRPr sz="3600" dirty="0"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sv" sz="3600" dirty="0">
                <a:latin typeface="Amatic SC"/>
                <a:ea typeface="Amatic SC"/>
                <a:cs typeface="Amatic SC"/>
                <a:sym typeface="Amatic SC"/>
              </a:rPr>
              <a:t>4 experiments to find the best performing architecture</a:t>
            </a:r>
            <a:endParaRPr sz="3600" dirty="0"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152400" y="62650"/>
            <a:ext cx="8804700" cy="748200"/>
          </a:xfrm>
          <a:prstGeom prst="rect">
            <a:avLst/>
          </a:prstGeom>
          <a:ln w="19050" cap="flat" cmpd="sng">
            <a:solidFill>
              <a:srgbClr val="6CB2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000000"/>
                </a:solidFill>
              </a:rPr>
              <a:t>Solutions - Generator architecutre</a:t>
            </a:r>
            <a:endParaRPr>
              <a:solidFill>
                <a:srgbClr val="6CB2E3"/>
              </a:solidFill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149775" y="1023025"/>
            <a:ext cx="3257700" cy="3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The same generator was used for both cGAN and patchGAN networks 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Pyramid, U-net,  Skip conn.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500" y="1239375"/>
            <a:ext cx="5611274" cy="31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152400" y="62650"/>
            <a:ext cx="8804700" cy="748200"/>
          </a:xfrm>
          <a:prstGeom prst="rect">
            <a:avLst/>
          </a:prstGeom>
          <a:ln w="19050" cap="flat" cmpd="sng">
            <a:solidFill>
              <a:srgbClr val="FF90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000000"/>
                </a:solidFill>
              </a:rPr>
              <a:t>Solutions - cGAN discriminator architecutre</a:t>
            </a:r>
            <a:endParaRPr>
              <a:solidFill>
                <a:srgbClr val="6CB2E3"/>
              </a:solidFill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8" y="918375"/>
            <a:ext cx="7755633" cy="402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5073350" y="1047600"/>
            <a:ext cx="38838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Pyramid filters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Output [0,1]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152400" y="62650"/>
            <a:ext cx="8804700" cy="748200"/>
          </a:xfrm>
          <a:prstGeom prst="rect">
            <a:avLst/>
          </a:prstGeom>
          <a:ln w="19050" cap="flat" cmpd="sng">
            <a:solidFill>
              <a:srgbClr val="6CB2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000000"/>
                </a:solidFill>
              </a:rPr>
              <a:t>Solutions - patchGAN discriminator architecutre</a:t>
            </a:r>
            <a:endParaRPr>
              <a:solidFill>
                <a:srgbClr val="6CB2E3"/>
              </a:solidFill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8425"/>
            <a:ext cx="5030514" cy="4027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5178100" y="927875"/>
            <a:ext cx="3779100" cy="4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000" b="1">
                <a:latin typeface="Amatic SC"/>
                <a:ea typeface="Amatic SC"/>
                <a:cs typeface="Amatic SC"/>
                <a:sym typeface="Amatic SC"/>
              </a:rPr>
              <a:t>avg-PatchGAN:</a:t>
            </a:r>
            <a:r>
              <a:rPr lang="sv" sz="3000">
                <a:latin typeface="Amatic SC"/>
                <a:ea typeface="Amatic SC"/>
                <a:cs typeface="Amatic SC"/>
                <a:sym typeface="Amatic SC"/>
              </a:rPr>
              <a:t> Average the 1x32x32 output patches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000" b="1">
                <a:latin typeface="Amatic SC"/>
                <a:ea typeface="Amatic SC"/>
                <a:cs typeface="Amatic SC"/>
                <a:sym typeface="Amatic SC"/>
              </a:rPr>
              <a:t>Min-PatchGAN: </a:t>
            </a:r>
            <a:r>
              <a:rPr lang="sv" sz="3000">
                <a:latin typeface="Amatic SC"/>
                <a:ea typeface="Amatic SC"/>
                <a:cs typeface="Amatic SC"/>
                <a:sym typeface="Amatic SC"/>
              </a:rPr>
              <a:t>each patch is weighted according to their proximity to the lowest patch likelihood and then summed 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152400" y="62650"/>
            <a:ext cx="8804700" cy="748200"/>
          </a:xfrm>
          <a:prstGeom prst="rect">
            <a:avLst/>
          </a:prstGeom>
          <a:ln w="19050" cap="flat" cmpd="sng">
            <a:solidFill>
              <a:srgbClr val="FF90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6CB2E3"/>
                </a:solidFill>
              </a:rPr>
              <a:t>  </a:t>
            </a:r>
            <a:r>
              <a:rPr lang="sv">
                <a:solidFill>
                  <a:srgbClr val="000000"/>
                </a:solidFill>
              </a:rPr>
              <a:t>  RESULTS - </a:t>
            </a:r>
            <a:r>
              <a:rPr lang="sv">
                <a:solidFill>
                  <a:srgbClr val="6CB2E3"/>
                </a:solidFill>
              </a:rPr>
              <a:t>cgan</a:t>
            </a:r>
            <a:endParaRPr>
              <a:solidFill>
                <a:srgbClr val="6CB2E3"/>
              </a:solidFill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7050"/>
            <a:ext cx="2052000" cy="20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6350" y="887050"/>
            <a:ext cx="2052000" cy="20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200" y="887050"/>
            <a:ext cx="2052000" cy="20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8200" y="3015250"/>
            <a:ext cx="2052000" cy="20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6350" y="3015250"/>
            <a:ext cx="2052000" cy="20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3015250"/>
            <a:ext cx="2052000" cy="20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05150" y="887050"/>
            <a:ext cx="2052000" cy="20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05150" y="3015250"/>
            <a:ext cx="2052000" cy="20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>
            <a:spLocks noGrp="1"/>
          </p:cNvSpPr>
          <p:nvPr>
            <p:ph type="title"/>
          </p:nvPr>
        </p:nvSpPr>
        <p:spPr>
          <a:xfrm>
            <a:off x="125475" y="62650"/>
            <a:ext cx="8703000" cy="748200"/>
          </a:xfrm>
          <a:prstGeom prst="rect">
            <a:avLst/>
          </a:prstGeom>
          <a:ln w="19050" cap="flat" cmpd="sng">
            <a:solidFill>
              <a:srgbClr val="6CB2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000000"/>
                </a:solidFill>
              </a:rPr>
              <a:t>    RESULTS - </a:t>
            </a:r>
            <a:r>
              <a:rPr lang="sv">
                <a:solidFill>
                  <a:srgbClr val="6CB2E3"/>
                </a:solidFill>
              </a:rPr>
              <a:t>Avg-PatchGAN </a:t>
            </a:r>
            <a:r>
              <a:rPr lang="sv">
                <a:solidFill>
                  <a:srgbClr val="000000"/>
                </a:solidFill>
              </a:rPr>
              <a:t>- original approach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675" y="841075"/>
            <a:ext cx="2052000" cy="20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1525" y="841075"/>
            <a:ext cx="2052000" cy="20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5575" y="841050"/>
            <a:ext cx="2052050" cy="20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7300" y="2999500"/>
            <a:ext cx="2052050" cy="20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1750" y="2999500"/>
            <a:ext cx="2052050" cy="20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475" y="841088"/>
            <a:ext cx="2120300" cy="20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2900" y="2999525"/>
            <a:ext cx="2052000" cy="20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6200" y="2999500"/>
            <a:ext cx="2052050" cy="20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131225" y="80750"/>
            <a:ext cx="8914500" cy="748200"/>
          </a:xfrm>
          <a:prstGeom prst="rect">
            <a:avLst/>
          </a:prstGeom>
          <a:ln w="19050" cap="flat" cmpd="sng">
            <a:solidFill>
              <a:srgbClr val="FF90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Which network do you think is best? - patchgan or cgan </a:t>
            </a:r>
            <a:endParaRPr/>
          </a:p>
        </p:txBody>
      </p:sp>
      <p:pic>
        <p:nvPicPr>
          <p:cNvPr id="209" name="Google Shape;20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25" y="936150"/>
            <a:ext cx="19800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325" y="936150"/>
            <a:ext cx="19800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5700" y="936150"/>
            <a:ext cx="19800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8325" y="3023350"/>
            <a:ext cx="19800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4425" y="3052075"/>
            <a:ext cx="1922550" cy="19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3068550"/>
            <a:ext cx="1922550" cy="19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/>
        </p:nvSpPr>
        <p:spPr>
          <a:xfrm>
            <a:off x="4277875" y="2022125"/>
            <a:ext cx="835200" cy="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000" tIns="162000" rIns="162000" bIns="12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 b="1"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sz="3600" b="1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 b="1">
                <a:latin typeface="Amatic SC"/>
                <a:ea typeface="Amatic SC"/>
                <a:cs typeface="Amatic SC"/>
                <a:sym typeface="Amatic SC"/>
              </a:rPr>
              <a:t>VS</a:t>
            </a:r>
            <a:endParaRPr sz="36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3966750" y="1493100"/>
            <a:ext cx="1210500" cy="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000" tIns="162000" rIns="162000" bIns="12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 b="1"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sz="2400" b="1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 b="1">
                <a:latin typeface="Amatic SC"/>
                <a:ea typeface="Amatic SC"/>
                <a:cs typeface="Amatic SC"/>
                <a:sym typeface="Amatic SC"/>
              </a:rPr>
              <a:t> PATCHGAN</a:t>
            </a:r>
            <a:endParaRPr sz="2400" b="1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2000" b="1">
                <a:latin typeface="Amatic SC"/>
                <a:ea typeface="Amatic SC"/>
                <a:cs typeface="Amatic SC"/>
                <a:sym typeface="Amatic SC"/>
              </a:rPr>
              <a:t>   (</a:t>
            </a:r>
            <a:r>
              <a:rPr lang="sv" sz="2000" b="1">
                <a:solidFill>
                  <a:srgbClr val="6CB2E3"/>
                </a:solidFill>
                <a:latin typeface="Amatic SC"/>
                <a:ea typeface="Amatic SC"/>
                <a:cs typeface="Amatic SC"/>
                <a:sym typeface="Amatic SC"/>
              </a:rPr>
              <a:t>LEFT</a:t>
            </a:r>
            <a:r>
              <a:rPr lang="sv" sz="2000" b="1">
                <a:latin typeface="Amatic SC"/>
                <a:ea typeface="Amatic SC"/>
                <a:cs typeface="Amatic SC"/>
                <a:sym typeface="Amatic SC"/>
              </a:rPr>
              <a:t>)</a:t>
            </a:r>
            <a:endParaRPr sz="20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3997575" y="2801625"/>
            <a:ext cx="1210500" cy="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000" tIns="162000" rIns="162000" bIns="12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 b="1"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sz="2400" b="1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 b="1">
                <a:latin typeface="Amatic SC"/>
                <a:ea typeface="Amatic SC"/>
                <a:cs typeface="Amatic SC"/>
                <a:sym typeface="Amatic SC"/>
              </a:rPr>
              <a:t>    cGAN</a:t>
            </a:r>
            <a:endParaRPr sz="2400" b="1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 b="1">
                <a:latin typeface="Amatic SC"/>
                <a:ea typeface="Amatic SC"/>
                <a:cs typeface="Amatic SC"/>
                <a:sym typeface="Amatic SC"/>
              </a:rPr>
              <a:t>   </a:t>
            </a:r>
            <a:r>
              <a:rPr lang="sv" sz="2000" b="1">
                <a:latin typeface="Amatic SC"/>
                <a:ea typeface="Amatic SC"/>
                <a:cs typeface="Amatic SC"/>
                <a:sym typeface="Amatic SC"/>
              </a:rPr>
              <a:t>(</a:t>
            </a:r>
            <a:r>
              <a:rPr lang="sv" sz="2000" b="1">
                <a:solidFill>
                  <a:srgbClr val="FF90CA"/>
                </a:solidFill>
                <a:latin typeface="Amatic SC"/>
                <a:ea typeface="Amatic SC"/>
                <a:cs typeface="Amatic SC"/>
                <a:sym typeface="Amatic SC"/>
              </a:rPr>
              <a:t>RIGHT</a:t>
            </a:r>
            <a:r>
              <a:rPr lang="sv" sz="2000" b="1">
                <a:latin typeface="Amatic SC"/>
                <a:ea typeface="Amatic SC"/>
                <a:cs typeface="Amatic SC"/>
                <a:sym typeface="Amatic SC"/>
              </a:rPr>
              <a:t>)</a:t>
            </a:r>
            <a:endParaRPr sz="2000" b="1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04550" y="936150"/>
            <a:ext cx="19800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49675" y="3068550"/>
            <a:ext cx="1980000" cy="192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29"/>
          <p:cNvGrpSpPr/>
          <p:nvPr/>
        </p:nvGrpSpPr>
        <p:grpSpPr>
          <a:xfrm>
            <a:off x="559300" y="1493100"/>
            <a:ext cx="3211200" cy="2521800"/>
            <a:chOff x="559300" y="1493100"/>
            <a:chExt cx="3211200" cy="2521800"/>
          </a:xfrm>
        </p:grpSpPr>
        <p:sp>
          <p:nvSpPr>
            <p:cNvPr id="221" name="Google Shape;221;p29"/>
            <p:cNvSpPr/>
            <p:nvPr/>
          </p:nvSpPr>
          <p:spPr>
            <a:xfrm>
              <a:off x="559300" y="1493100"/>
              <a:ext cx="3211200" cy="25218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ED41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 txBox="1"/>
            <p:nvPr/>
          </p:nvSpPr>
          <p:spPr>
            <a:xfrm>
              <a:off x="1518550" y="2138700"/>
              <a:ext cx="1641900" cy="8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2000" tIns="162000" rIns="162000" bIns="1260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v" sz="2400" b="1">
                  <a:latin typeface="Amatic SC"/>
                  <a:ea typeface="Amatic SC"/>
                  <a:cs typeface="Amatic SC"/>
                  <a:sym typeface="Amatic SC"/>
                </a:rPr>
                <a:t> </a:t>
              </a:r>
              <a:endParaRPr sz="2400" b="1">
                <a:latin typeface="Amatic SC"/>
                <a:ea typeface="Amatic SC"/>
                <a:cs typeface="Amatic SC"/>
                <a:sym typeface="Amatic S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v" sz="3000" b="1">
                  <a:latin typeface="Amatic SC"/>
                  <a:ea typeface="Amatic SC"/>
                  <a:cs typeface="Amatic SC"/>
                  <a:sym typeface="Amatic SC"/>
                </a:rPr>
                <a:t>PATCHGAN</a:t>
              </a:r>
              <a:endParaRPr sz="3000" b="1">
                <a:latin typeface="Amatic SC"/>
                <a:ea typeface="Amatic SC"/>
                <a:cs typeface="Amatic SC"/>
                <a:sym typeface="Amatic S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125475" y="62650"/>
            <a:ext cx="8703000" cy="748200"/>
          </a:xfrm>
          <a:prstGeom prst="rect">
            <a:avLst/>
          </a:prstGeom>
          <a:ln w="19050" cap="flat" cmpd="sng">
            <a:solidFill>
              <a:srgbClr val="6CB2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000000"/>
                </a:solidFill>
              </a:rPr>
              <a:t>RESULTS: MIN-PatchGAN(</a:t>
            </a:r>
            <a:r>
              <a:rPr lang="sv">
                <a:solidFill>
                  <a:srgbClr val="FF90CA"/>
                </a:solidFill>
              </a:rPr>
              <a:t>upper</a:t>
            </a:r>
            <a:r>
              <a:rPr lang="sv">
                <a:solidFill>
                  <a:srgbClr val="000000"/>
                </a:solidFill>
              </a:rPr>
              <a:t>)</a:t>
            </a:r>
            <a:r>
              <a:rPr lang="sv">
                <a:solidFill>
                  <a:srgbClr val="6CB2E3"/>
                </a:solidFill>
              </a:rPr>
              <a:t>  </a:t>
            </a:r>
            <a:r>
              <a:rPr lang="sv">
                <a:solidFill>
                  <a:srgbClr val="000000"/>
                </a:solidFill>
              </a:rPr>
              <a:t>vs.  Avg-PatchGAN (</a:t>
            </a:r>
            <a:r>
              <a:rPr lang="sv">
                <a:solidFill>
                  <a:srgbClr val="6CB2E3"/>
                </a:solidFill>
              </a:rPr>
              <a:t>LOWER</a:t>
            </a:r>
            <a:r>
              <a:rPr lang="sv">
                <a:solidFill>
                  <a:srgbClr val="000000"/>
                </a:solidFill>
              </a:rPr>
              <a:t>)</a:t>
            </a:r>
            <a:endParaRPr>
              <a:solidFill>
                <a:srgbClr val="6CB2E3"/>
              </a:solidFill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7050"/>
            <a:ext cx="2002525" cy="20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3525" y="887050"/>
            <a:ext cx="2002525" cy="20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8450" y="887050"/>
            <a:ext cx="2002525" cy="20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9575" y="887050"/>
            <a:ext cx="2002525" cy="20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041975"/>
            <a:ext cx="2002525" cy="20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83525" y="3041975"/>
            <a:ext cx="2002525" cy="20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61250" y="3041975"/>
            <a:ext cx="2002525" cy="20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38975" y="3041975"/>
            <a:ext cx="2002525" cy="20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>
            <a:spLocks noGrp="1"/>
          </p:cNvSpPr>
          <p:nvPr>
            <p:ph type="title"/>
          </p:nvPr>
        </p:nvSpPr>
        <p:spPr>
          <a:xfrm>
            <a:off x="152400" y="62650"/>
            <a:ext cx="8804700" cy="748200"/>
          </a:xfrm>
          <a:prstGeom prst="rect">
            <a:avLst/>
          </a:prstGeom>
          <a:ln w="19050" cap="flat" cmpd="sng">
            <a:solidFill>
              <a:srgbClr val="FF90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000000"/>
                </a:solidFill>
              </a:rPr>
              <a:t>conclusions</a:t>
            </a:r>
            <a:endParaRPr>
              <a:solidFill>
                <a:srgbClr val="6CB2E3"/>
              </a:solidFill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75175" y="876250"/>
            <a:ext cx="9373800" cy="4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Both cgans and pAtchgan proved to be successful in colorizing simpsons grayscale images.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atic SC"/>
              <a:ea typeface="Amatic SC"/>
              <a:cs typeface="Amatic SC"/>
              <a:sym typeface="Amatic S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Skip connections and pyramid shaped filters resulted in qualitative images.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atic SC"/>
              <a:ea typeface="Amatic SC"/>
              <a:cs typeface="Amatic SC"/>
              <a:sym typeface="Amatic S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Best results was achieved by our min-patchgan architecture.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atic SC"/>
              <a:ea typeface="Amatic SC"/>
              <a:cs typeface="Amatic SC"/>
              <a:sym typeface="Amatic SC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Cannot colorize perfectly.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52400" y="62650"/>
            <a:ext cx="8804700" cy="748200"/>
          </a:xfrm>
          <a:prstGeom prst="rect">
            <a:avLst/>
          </a:prstGeom>
          <a:ln w="19050" cap="flat" cmpd="sng">
            <a:solidFill>
              <a:srgbClr val="6CB2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000000"/>
                </a:solidFill>
              </a:rPr>
              <a:t>Introduction- automatic image </a:t>
            </a:r>
            <a:r>
              <a:rPr lang="sv">
                <a:solidFill>
                  <a:srgbClr val="6CB2E3"/>
                </a:solidFill>
              </a:rPr>
              <a:t>colori</a:t>
            </a:r>
            <a:r>
              <a:rPr lang="sv">
                <a:solidFill>
                  <a:srgbClr val="FF90CA"/>
                </a:solidFill>
              </a:rPr>
              <a:t>zation</a:t>
            </a:r>
            <a:endParaRPr>
              <a:solidFill>
                <a:srgbClr val="FF90CA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49775" y="876250"/>
            <a:ext cx="8804700" cy="4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colorizing grayscale images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914400" lvl="1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○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Using GANS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possible applications: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914400" lvl="1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○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black and white pictures/movies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914400" lvl="1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○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Restoring aged degraded pictures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914400" lvl="1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○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Medical image colorization etc.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350" y="11435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title"/>
          </p:nvPr>
        </p:nvSpPr>
        <p:spPr>
          <a:xfrm>
            <a:off x="152400" y="62650"/>
            <a:ext cx="8804700" cy="748200"/>
          </a:xfrm>
          <a:prstGeom prst="rect">
            <a:avLst/>
          </a:prstGeom>
          <a:ln w="19050" cap="flat" cmpd="sng">
            <a:solidFill>
              <a:srgbClr val="6CB2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000000"/>
                </a:solidFill>
              </a:rPr>
              <a:t>Deep learning skills -  Alexandra hotti</a:t>
            </a:r>
            <a:endParaRPr>
              <a:solidFill>
                <a:srgbClr val="6CB2E3"/>
              </a:solidFill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75175" y="876250"/>
            <a:ext cx="9373800" cy="4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rabicPeriod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Comprehending cGANs, GANs and PatchGANs and their differences.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rabicPeriod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Practical implications of training a gan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914400" lvl="1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lphaLcPeriod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Time consuming - finding optimal solution is hard.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914400" lvl="1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lphaLcPeriod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Pytorch - easy implement, GCP implementations possible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rabicPeriod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Gan optimization techniques.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914400" lvl="1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lphaLcPeriod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non standard approach: patchgan improved the most.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>
            <a:spLocks noGrp="1"/>
          </p:cNvSpPr>
          <p:nvPr>
            <p:ph type="title"/>
          </p:nvPr>
        </p:nvSpPr>
        <p:spPr>
          <a:xfrm>
            <a:off x="152400" y="62650"/>
            <a:ext cx="8804700" cy="748200"/>
          </a:xfrm>
          <a:prstGeom prst="rect">
            <a:avLst/>
          </a:prstGeom>
          <a:ln w="19050" cap="flat" cmpd="sng">
            <a:solidFill>
              <a:srgbClr val="FF90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000000"/>
                </a:solidFill>
              </a:rPr>
              <a:t>Deep learning skills -  JAcob malmberg</a:t>
            </a:r>
            <a:endParaRPr>
              <a:solidFill>
                <a:srgbClr val="6CB2E3"/>
              </a:solidFill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149775" y="876250"/>
            <a:ext cx="8804700" cy="4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rabicPeriod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an Understanding of GAN, cGAN, PatchGAN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914400" lvl="1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lphaLcPeriod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Needed to implement this project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rabicPeriod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Training a GAN using PyTorch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914400" lvl="1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lphaLcPeriod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Implemented in Pytorch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rabicPeriod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Baseline GAN does not always work - customization needed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914400" lvl="1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lphaLcPeriod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PatchGAN (patch size), Pyramid filters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>
            <a:spLocks noGrp="1"/>
          </p:cNvSpPr>
          <p:nvPr>
            <p:ph type="title"/>
          </p:nvPr>
        </p:nvSpPr>
        <p:spPr>
          <a:xfrm>
            <a:off x="152400" y="62650"/>
            <a:ext cx="8804700" cy="748200"/>
          </a:xfrm>
          <a:prstGeom prst="rect">
            <a:avLst/>
          </a:prstGeom>
          <a:ln w="19050" cap="flat" cmpd="sng">
            <a:solidFill>
              <a:srgbClr val="6CB2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000000"/>
                </a:solidFill>
              </a:rPr>
              <a:t>Deep learning skills -  Marcus Nystad öhman</a:t>
            </a:r>
            <a:endParaRPr>
              <a:solidFill>
                <a:srgbClr val="6CB2E3"/>
              </a:solidFill>
            </a:endParaRPr>
          </a:p>
        </p:txBody>
      </p:sp>
      <p:sp>
        <p:nvSpPr>
          <p:cNvPr id="259" name="Google Shape;259;p34"/>
          <p:cNvSpPr txBox="1"/>
          <p:nvPr/>
        </p:nvSpPr>
        <p:spPr>
          <a:xfrm>
            <a:off x="149775" y="876250"/>
            <a:ext cx="8804700" cy="4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rabicPeriod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an Understanding of GAN, cGAN, PatchGAN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914400" lvl="1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lphaLcPeriod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A skill required to implement this project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rabicPeriod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Training and implementation of a GAN using PyTorch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914400" lvl="1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lphaLcPeriod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used pytorch for implementation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914400" lvl="1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lphaLcPeriod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Bashscripts to effectively use GCP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rabicPeriod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GAn optimization - Customized solutions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914400" lvl="1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lphaLcPeriod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Min-PatchGAN, Pyramid filters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ln w="19050" cap="flat" cmpd="sng">
            <a:solidFill>
              <a:srgbClr val="6CB2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Appendix</a:t>
            </a:r>
            <a:endParaRPr/>
          </a:p>
        </p:txBody>
      </p:sp>
      <p:sp>
        <p:nvSpPr>
          <p:cNvPr id="265" name="Google Shape;265;p35"/>
          <p:cNvSpPr txBox="1"/>
          <p:nvPr/>
        </p:nvSpPr>
        <p:spPr>
          <a:xfrm>
            <a:off x="340925" y="1243025"/>
            <a:ext cx="8537700" cy="3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90CA"/>
              </a:buClr>
              <a:buSzPts val="3600"/>
              <a:buFont typeface="Amatic SC"/>
              <a:buChar char="●"/>
            </a:pPr>
            <a:r>
              <a:rPr lang="sv" sz="3600" b="1" u="sng" dirty="0">
                <a:solidFill>
                  <a:srgbClr val="FF90CA"/>
                </a:solidFill>
                <a:latin typeface="Amatic SC"/>
                <a:ea typeface="Amatic SC"/>
                <a:cs typeface="Amatic SC"/>
                <a:sym typeface="Amatic SC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LAB color space</a:t>
            </a:r>
            <a:endParaRPr sz="3600" b="1" dirty="0">
              <a:solidFill>
                <a:srgbClr val="FF90CA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6CB2E3"/>
              </a:buClr>
              <a:buSzPts val="3600"/>
              <a:buFont typeface="Amatic SC"/>
              <a:buChar char="●"/>
            </a:pPr>
            <a:r>
              <a:rPr lang="sv" sz="3600" b="1" u="sng" dirty="0">
                <a:solidFill>
                  <a:srgbClr val="6CB2E3"/>
                </a:solidFill>
                <a:latin typeface="Amatic SC"/>
                <a:ea typeface="Amatic SC"/>
                <a:cs typeface="Amatic SC"/>
                <a:sym typeface="Amatic SC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cost graphs - AVG-PatchGAN</a:t>
            </a:r>
            <a:endParaRPr sz="3600" b="1" dirty="0">
              <a:solidFill>
                <a:srgbClr val="6CB2E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90CA"/>
              </a:buClr>
              <a:buSzPts val="3600"/>
              <a:buFont typeface="Amatic SC"/>
              <a:buChar char="●"/>
            </a:pPr>
            <a:r>
              <a:rPr lang="sv" sz="3600" b="1" u="sng" dirty="0">
                <a:solidFill>
                  <a:srgbClr val="FF90CA"/>
                </a:solidFill>
                <a:latin typeface="Amatic SC"/>
                <a:ea typeface="Amatic SC"/>
                <a:cs typeface="Amatic SC"/>
                <a:sym typeface="Amatic SC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cost graphs - MIN-PatchGAN</a:t>
            </a:r>
            <a:endParaRPr sz="3600" b="1" dirty="0">
              <a:solidFill>
                <a:srgbClr val="FF90CA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6CB2E3"/>
              </a:buClr>
              <a:buSzPts val="3600"/>
              <a:buFont typeface="Amatic SC"/>
              <a:buChar char="●"/>
            </a:pPr>
            <a:r>
              <a:rPr lang="sv" sz="3600" b="1" u="sng" dirty="0">
                <a:solidFill>
                  <a:srgbClr val="6CB2E3"/>
                </a:solidFill>
                <a:latin typeface="Amatic SC"/>
                <a:ea typeface="Amatic SC"/>
                <a:cs typeface="Amatic SC"/>
                <a:sym typeface="Amatic SC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cost graphs - cGAN</a:t>
            </a:r>
            <a:endParaRPr sz="3600" b="1" dirty="0">
              <a:solidFill>
                <a:srgbClr val="6CB2E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90CA"/>
              </a:buClr>
              <a:buSzPts val="3600"/>
              <a:buFont typeface="Amatic SC"/>
              <a:buChar char="●"/>
            </a:pPr>
            <a:r>
              <a:rPr lang="sv" sz="3600" b="1" u="sng" dirty="0">
                <a:solidFill>
                  <a:srgbClr val="FF90CA"/>
                </a:solidFill>
                <a:latin typeface="Amatic SC"/>
                <a:ea typeface="Amatic SC"/>
                <a:cs typeface="Amatic SC"/>
                <a:sym typeface="Amatic SC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cGAN networks: Nw1, Nw2, Nw3</a:t>
            </a:r>
            <a:endParaRPr sz="3600" b="1" dirty="0">
              <a:solidFill>
                <a:srgbClr val="FF90CA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6CB2E3"/>
              </a:buClr>
              <a:buSzPts val="3600"/>
              <a:buFont typeface="Amatic SC"/>
              <a:buChar char="●"/>
            </a:pPr>
            <a:r>
              <a:rPr lang="sv" sz="3600" b="1" u="sng" dirty="0">
                <a:solidFill>
                  <a:srgbClr val="6CB2E3"/>
                </a:solidFill>
                <a:latin typeface="Amatic SC"/>
                <a:ea typeface="Amatic SC"/>
                <a:cs typeface="Amatic SC"/>
                <a:sym typeface="Amatic SC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RESULTS: MIN-PatchGAN and Ground Truth</a:t>
            </a:r>
            <a:endParaRPr sz="3600" b="1" dirty="0">
              <a:solidFill>
                <a:srgbClr val="6CB2E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ln w="19050" cap="flat" cmpd="sng">
            <a:solidFill>
              <a:srgbClr val="FF90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LAB - COLOR space</a:t>
            </a:r>
            <a:endParaRPr/>
          </a:p>
        </p:txBody>
      </p:sp>
      <p:pic>
        <p:nvPicPr>
          <p:cNvPr id="271" name="Google Shape;271;p36"/>
          <p:cNvPicPr preferRelativeResize="0"/>
          <p:nvPr/>
        </p:nvPicPr>
        <p:blipFill rotWithShape="1">
          <a:blip r:embed="rId3">
            <a:alphaModFix/>
          </a:blip>
          <a:srcRect l="6664" t="5258" r="7557"/>
          <a:stretch/>
        </p:blipFill>
        <p:spPr>
          <a:xfrm>
            <a:off x="6506925" y="3185375"/>
            <a:ext cx="2560883" cy="19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 rotWithShape="1">
          <a:blip r:embed="rId4">
            <a:alphaModFix/>
          </a:blip>
          <a:srcRect l="22176" t="12046" r="19524" b="10882"/>
          <a:stretch/>
        </p:blipFill>
        <p:spPr>
          <a:xfrm>
            <a:off x="304800" y="1167250"/>
            <a:ext cx="1986597" cy="19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 rotWithShape="1">
          <a:blip r:embed="rId5">
            <a:alphaModFix/>
          </a:blip>
          <a:srcRect l="22783" t="13233" r="19942" b="11617"/>
          <a:stretch/>
        </p:blipFill>
        <p:spPr>
          <a:xfrm>
            <a:off x="3068000" y="1174688"/>
            <a:ext cx="1986600" cy="195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6"/>
          <p:cNvPicPr preferRelativeResize="0"/>
          <p:nvPr/>
        </p:nvPicPr>
        <p:blipFill rotWithShape="1">
          <a:blip r:embed="rId6">
            <a:alphaModFix/>
          </a:blip>
          <a:srcRect l="22059" t="13033" r="19518" b="11755"/>
          <a:stretch/>
        </p:blipFill>
        <p:spPr>
          <a:xfrm>
            <a:off x="5504900" y="1200475"/>
            <a:ext cx="1986600" cy="191818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 txBox="1"/>
          <p:nvPr/>
        </p:nvSpPr>
        <p:spPr>
          <a:xfrm>
            <a:off x="1240675" y="3846700"/>
            <a:ext cx="61593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●"/>
            </a:pPr>
            <a:r>
              <a:rPr lang="sv" sz="2400" b="1">
                <a:latin typeface="Amatic SC"/>
                <a:ea typeface="Amatic SC"/>
                <a:cs typeface="Amatic SC"/>
                <a:sym typeface="Amatic SC"/>
              </a:rPr>
              <a:t>Unstable Discriminator cost plot. </a:t>
            </a:r>
            <a:endParaRPr sz="24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76" name="Google Shape;276;p36">
            <a:hlinkClick r:id="rId7" action="ppaction://hlinksldjump"/>
          </p:cNvPr>
          <p:cNvSpPr/>
          <p:nvPr/>
        </p:nvSpPr>
        <p:spPr>
          <a:xfrm>
            <a:off x="8269675" y="406375"/>
            <a:ext cx="441300" cy="4761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ED41E"/>
          </a:solidFill>
          <a:ln w="38100" cap="flat" cmpd="sng">
            <a:solidFill>
              <a:srgbClr val="FF90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CB2E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ln w="19050" cap="flat" cmpd="sng">
            <a:solidFill>
              <a:srgbClr val="6CB2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cGAN Cost graphs</a:t>
            </a:r>
            <a:endParaRPr/>
          </a:p>
        </p:txBody>
      </p:sp>
      <p:pic>
        <p:nvPicPr>
          <p:cNvPr id="282" name="Google Shape;282;p37"/>
          <p:cNvPicPr preferRelativeResize="0"/>
          <p:nvPr/>
        </p:nvPicPr>
        <p:blipFill rotWithShape="1">
          <a:blip r:embed="rId3">
            <a:alphaModFix/>
          </a:blip>
          <a:srcRect r="8003"/>
          <a:stretch/>
        </p:blipFill>
        <p:spPr>
          <a:xfrm>
            <a:off x="142350" y="1057550"/>
            <a:ext cx="4334275" cy="35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575" y="1057550"/>
            <a:ext cx="4711426" cy="353356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7"/>
          <p:cNvSpPr txBox="1"/>
          <p:nvPr/>
        </p:nvSpPr>
        <p:spPr>
          <a:xfrm>
            <a:off x="209525" y="4591125"/>
            <a:ext cx="87999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 dirty="0">
                <a:latin typeface="Amatic SC"/>
                <a:ea typeface="Amatic SC"/>
                <a:cs typeface="Amatic SC"/>
                <a:sym typeface="Amatic SC"/>
              </a:rPr>
              <a:t>     Discriminat</a:t>
            </a:r>
            <a:r>
              <a:rPr lang="sv-SE" sz="2400" dirty="0">
                <a:latin typeface="Amatic SC"/>
                <a:ea typeface="Amatic SC"/>
                <a:cs typeface="Amatic SC"/>
                <a:sym typeface="Amatic SC"/>
              </a:rPr>
              <a:t>or		                              </a:t>
            </a:r>
            <a:r>
              <a:rPr lang="sv" sz="2400" dirty="0">
                <a:latin typeface="Amatic SC"/>
                <a:ea typeface="Amatic SC"/>
                <a:cs typeface="Amatic SC"/>
                <a:sym typeface="Amatic SC"/>
              </a:rPr>
              <a:t>Generator</a:t>
            </a:r>
            <a:endParaRPr sz="2400" dirty="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85" name="Google Shape;285;p37">
            <a:hlinkClick r:id="rId5" action="ppaction://hlinksldjump"/>
          </p:cNvPr>
          <p:cNvSpPr/>
          <p:nvPr/>
        </p:nvSpPr>
        <p:spPr>
          <a:xfrm>
            <a:off x="8269675" y="406375"/>
            <a:ext cx="441300" cy="4761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ED41E"/>
          </a:solidFill>
          <a:ln w="38100" cap="flat" cmpd="sng">
            <a:solidFill>
              <a:srgbClr val="FF90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CB2E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ln w="19050" cap="flat" cmpd="sng">
            <a:solidFill>
              <a:srgbClr val="FF90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Avg-PatchGAN Cost graphs</a:t>
            </a:r>
            <a:endParaRPr/>
          </a:p>
        </p:txBody>
      </p:sp>
      <p:sp>
        <p:nvSpPr>
          <p:cNvPr id="291" name="Google Shape;291;p38"/>
          <p:cNvSpPr txBox="1"/>
          <p:nvPr/>
        </p:nvSpPr>
        <p:spPr>
          <a:xfrm>
            <a:off x="209525" y="4591125"/>
            <a:ext cx="87999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 dirty="0">
                <a:latin typeface="Amatic SC"/>
                <a:ea typeface="Amatic SC"/>
                <a:cs typeface="Amatic SC"/>
                <a:sym typeface="Amatic SC"/>
              </a:rPr>
              <a:t>     Discriminator		                             Generator</a:t>
            </a:r>
            <a:endParaRPr sz="2400" dirty="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92" name="Google Shape;2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00" y="1057538"/>
            <a:ext cx="4711426" cy="353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575" y="1057537"/>
            <a:ext cx="4711426" cy="35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8">
            <a:hlinkClick r:id="rId5" action="ppaction://hlinksldjump"/>
          </p:cNvPr>
          <p:cNvSpPr/>
          <p:nvPr/>
        </p:nvSpPr>
        <p:spPr>
          <a:xfrm>
            <a:off x="8269675" y="406375"/>
            <a:ext cx="441300" cy="4761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ED41E"/>
          </a:solidFill>
          <a:ln w="38100" cap="flat" cmpd="sng">
            <a:solidFill>
              <a:srgbClr val="FF90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CB2E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ln w="19050" cap="flat" cmpd="sng">
            <a:solidFill>
              <a:srgbClr val="6CB2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Min-PatchGAN Cost graphs</a:t>
            </a:r>
            <a:endParaRPr/>
          </a:p>
        </p:txBody>
      </p:sp>
      <p:sp>
        <p:nvSpPr>
          <p:cNvPr id="300" name="Google Shape;300;p39"/>
          <p:cNvSpPr txBox="1"/>
          <p:nvPr/>
        </p:nvSpPr>
        <p:spPr>
          <a:xfrm>
            <a:off x="209525" y="4591125"/>
            <a:ext cx="87999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 dirty="0">
                <a:latin typeface="Amatic SC"/>
                <a:ea typeface="Amatic SC"/>
                <a:cs typeface="Amatic SC"/>
                <a:sym typeface="Amatic SC"/>
              </a:rPr>
              <a:t>     Discriminator			            Generator</a:t>
            </a:r>
            <a:endParaRPr sz="2400" dirty="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50" y="1057525"/>
            <a:ext cx="4711426" cy="3533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575" y="1057525"/>
            <a:ext cx="4711424" cy="35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9">
            <a:hlinkClick r:id="rId5" action="ppaction://hlinksldjump"/>
          </p:cNvPr>
          <p:cNvSpPr/>
          <p:nvPr/>
        </p:nvSpPr>
        <p:spPr>
          <a:xfrm>
            <a:off x="8269675" y="406375"/>
            <a:ext cx="441300" cy="4761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ED41E"/>
          </a:solidFill>
          <a:ln w="38100" cap="flat" cmpd="sng">
            <a:solidFill>
              <a:srgbClr val="FF90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CB2E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ln w="19050" cap="flat" cmpd="sng">
            <a:solidFill>
              <a:srgbClr val="FF90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The 3 different </a:t>
            </a:r>
            <a:r>
              <a:rPr lang="sv">
                <a:solidFill>
                  <a:srgbClr val="6CB2E3"/>
                </a:solidFill>
              </a:rPr>
              <a:t>cgan </a:t>
            </a:r>
            <a:r>
              <a:rPr lang="sv"/>
              <a:t>networks - at epoch 10</a:t>
            </a:r>
            <a:endParaRPr b="0"/>
          </a:p>
        </p:txBody>
      </p:sp>
      <p:pic>
        <p:nvPicPr>
          <p:cNvPr id="309" name="Google Shape;3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209950"/>
            <a:ext cx="1662375" cy="16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3024725"/>
            <a:ext cx="1662375" cy="16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6800" y="3024725"/>
            <a:ext cx="1710875" cy="17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6800" y="1185700"/>
            <a:ext cx="1710875" cy="17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7400" y="1185700"/>
            <a:ext cx="1710875" cy="17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7400" y="3024725"/>
            <a:ext cx="1710875" cy="171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/>
        </p:nvSpPr>
        <p:spPr>
          <a:xfrm>
            <a:off x="208175" y="1392125"/>
            <a:ext cx="3228000" cy="3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●"/>
            </a:pPr>
            <a:r>
              <a:rPr lang="sv" sz="2400" b="1">
                <a:latin typeface="Amatic SC"/>
                <a:ea typeface="Amatic SC"/>
                <a:cs typeface="Amatic SC"/>
                <a:sym typeface="Amatic SC"/>
              </a:rPr>
              <a:t>Three different architectures for the cgan networks were trained up until epoch 10. These had: </a:t>
            </a:r>
            <a:endParaRPr sz="2400" b="1">
              <a:latin typeface="Amatic SC"/>
              <a:ea typeface="Amatic SC"/>
              <a:cs typeface="Amatic SC"/>
              <a:sym typeface="Amatic SC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○"/>
            </a:pPr>
            <a:r>
              <a:rPr lang="sv" sz="2400" b="1">
                <a:latin typeface="Amatic SC"/>
                <a:ea typeface="Amatic SC"/>
                <a:cs typeface="Amatic SC"/>
                <a:sym typeface="Amatic SC"/>
              </a:rPr>
              <a:t>different filter sizes, </a:t>
            </a:r>
            <a:endParaRPr sz="2400" b="1">
              <a:latin typeface="Amatic SC"/>
              <a:ea typeface="Amatic SC"/>
              <a:cs typeface="Amatic SC"/>
              <a:sym typeface="Amatic SC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○"/>
            </a:pPr>
            <a:r>
              <a:rPr lang="sv" sz="2400" b="1">
                <a:latin typeface="Amatic SC"/>
                <a:ea typeface="Amatic SC"/>
                <a:cs typeface="Amatic SC"/>
                <a:sym typeface="Amatic SC"/>
              </a:rPr>
              <a:t>skip connections/no skip connections.</a:t>
            </a:r>
            <a:endParaRPr sz="24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16" name="Google Shape;316;p40">
            <a:hlinkClick r:id="rId9" action="ppaction://hlinksldjump"/>
          </p:cNvPr>
          <p:cNvSpPr/>
          <p:nvPr/>
        </p:nvSpPr>
        <p:spPr>
          <a:xfrm>
            <a:off x="8269675" y="406375"/>
            <a:ext cx="441300" cy="4761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ED41E"/>
          </a:solidFill>
          <a:ln w="38100" cap="flat" cmpd="sng">
            <a:solidFill>
              <a:srgbClr val="FF90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CB2E3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>
            <a:spLocks noGrp="1"/>
          </p:cNvSpPr>
          <p:nvPr>
            <p:ph type="title"/>
          </p:nvPr>
        </p:nvSpPr>
        <p:spPr>
          <a:xfrm>
            <a:off x="152400" y="46175"/>
            <a:ext cx="8703000" cy="748200"/>
          </a:xfrm>
          <a:prstGeom prst="rect">
            <a:avLst/>
          </a:prstGeom>
          <a:ln w="19050" cap="flat" cmpd="sng">
            <a:solidFill>
              <a:srgbClr val="6CB2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000000"/>
                </a:solidFill>
              </a:rPr>
              <a:t>RESULTS: MIN-PatchGAN</a:t>
            </a:r>
            <a:r>
              <a:rPr lang="sv">
                <a:solidFill>
                  <a:srgbClr val="6CB2E3"/>
                </a:solidFill>
              </a:rPr>
              <a:t> </a:t>
            </a:r>
            <a:r>
              <a:rPr lang="sv">
                <a:solidFill>
                  <a:srgbClr val="000000"/>
                </a:solidFill>
              </a:rPr>
              <a:t>and Ground Truth </a:t>
            </a:r>
            <a:endParaRPr>
              <a:solidFill>
                <a:srgbClr val="6CB2E3"/>
              </a:solidFill>
            </a:endParaRPr>
          </a:p>
        </p:txBody>
      </p:sp>
      <p:pic>
        <p:nvPicPr>
          <p:cNvPr id="322" name="Google Shape;3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7050"/>
            <a:ext cx="2002525" cy="20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3525" y="887050"/>
            <a:ext cx="2002525" cy="20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8450" y="887050"/>
            <a:ext cx="2002525" cy="20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9575" y="887050"/>
            <a:ext cx="2002525" cy="20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041975"/>
            <a:ext cx="1949125" cy="19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10225" y="3041975"/>
            <a:ext cx="1949125" cy="19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65150" y="3041975"/>
            <a:ext cx="1949125" cy="19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96275" y="3041975"/>
            <a:ext cx="1949125" cy="19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>
            <a:hlinkClick r:id="rId11" action="ppaction://hlinksldjump"/>
          </p:cNvPr>
          <p:cNvSpPr/>
          <p:nvPr/>
        </p:nvSpPr>
        <p:spPr>
          <a:xfrm>
            <a:off x="8212050" y="182225"/>
            <a:ext cx="441300" cy="4761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ED41E"/>
          </a:solidFill>
          <a:ln w="38100" cap="flat" cmpd="sng">
            <a:solidFill>
              <a:srgbClr val="FF90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CB2E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152400" y="62650"/>
            <a:ext cx="8804700" cy="748200"/>
          </a:xfrm>
          <a:prstGeom prst="rect">
            <a:avLst/>
          </a:prstGeom>
          <a:ln w="19050" cap="flat" cmpd="sng">
            <a:solidFill>
              <a:srgbClr val="FF90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000000"/>
                </a:solidFill>
              </a:rPr>
              <a:t>Introduction- Approach/dataset</a:t>
            </a:r>
            <a:endParaRPr>
              <a:solidFill>
                <a:srgbClr val="6CB2E3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149775" y="880575"/>
            <a:ext cx="8804700" cy="4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Implemented a variety of Gans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914400" lvl="1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○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cGans &amp; patchgan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images from 17 seasons of simpsons 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7038" y="2530525"/>
            <a:ext cx="748200" cy="7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0600" y="1034150"/>
            <a:ext cx="748200" cy="7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8813" y="1034150"/>
            <a:ext cx="748200" cy="7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7025" y="1034150"/>
            <a:ext cx="748200" cy="7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5250" y="1034150"/>
            <a:ext cx="748200" cy="7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83475" y="1034150"/>
            <a:ext cx="748200" cy="7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35238" y="4026950"/>
            <a:ext cx="748200" cy="7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3000" y="1782350"/>
            <a:ext cx="748200" cy="7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91225" y="1782350"/>
            <a:ext cx="748200" cy="7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87050" y="1782363"/>
            <a:ext cx="748175" cy="7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35250" y="1782363"/>
            <a:ext cx="748175" cy="7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83450" y="1782350"/>
            <a:ext cx="748200" cy="7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35238" y="2530550"/>
            <a:ext cx="748200" cy="7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183475" y="2530550"/>
            <a:ext cx="748200" cy="7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435250" y="3278775"/>
            <a:ext cx="748200" cy="7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183475" y="3278775"/>
            <a:ext cx="748200" cy="7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183479" y="4026950"/>
            <a:ext cx="748200" cy="7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152400" y="62650"/>
            <a:ext cx="8804700" cy="748200"/>
          </a:xfrm>
          <a:prstGeom prst="rect">
            <a:avLst/>
          </a:prstGeom>
          <a:ln w="19050" cap="flat" cmpd="sng">
            <a:solidFill>
              <a:srgbClr val="6CB2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000000"/>
                </a:solidFill>
              </a:rPr>
              <a:t>Thesis - Problem statement</a:t>
            </a:r>
            <a:endParaRPr>
              <a:solidFill>
                <a:srgbClr val="6CB2E3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149775" y="876250"/>
            <a:ext cx="8804700" cy="4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Successfully colorize grayscale images from the simpsons Tv series 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000">
                <a:latin typeface="Amatic SC"/>
                <a:ea typeface="Amatic SC"/>
                <a:cs typeface="Amatic SC"/>
                <a:sym typeface="Amatic SC"/>
              </a:rPr>
              <a:t>using:</a:t>
            </a:r>
            <a:r>
              <a:rPr lang="sv" sz="3000">
                <a:solidFill>
                  <a:srgbClr val="6CB2E3"/>
                </a:solidFill>
                <a:latin typeface="Amatic SC"/>
                <a:ea typeface="Amatic SC"/>
                <a:cs typeface="Amatic SC"/>
                <a:sym typeface="Amatic SC"/>
              </a:rPr>
              <a:t> cgans </a:t>
            </a:r>
            <a:r>
              <a:rPr lang="sv" sz="3000">
                <a:latin typeface="Amatic SC"/>
                <a:ea typeface="Amatic SC"/>
                <a:cs typeface="Amatic SC"/>
                <a:sym typeface="Amatic SC"/>
              </a:rPr>
              <a:t>and </a:t>
            </a:r>
            <a:r>
              <a:rPr lang="sv" sz="3000">
                <a:solidFill>
                  <a:srgbClr val="FF90CA"/>
                </a:solidFill>
                <a:latin typeface="Amatic SC"/>
                <a:ea typeface="Amatic SC"/>
                <a:cs typeface="Amatic SC"/>
                <a:sym typeface="Amatic SC"/>
              </a:rPr>
              <a:t>patchgan</a:t>
            </a:r>
            <a:endParaRPr sz="3000">
              <a:solidFill>
                <a:srgbClr val="FF90CA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525" y="2476363"/>
            <a:ext cx="1944700" cy="19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400" y="2476363"/>
            <a:ext cx="1944700" cy="19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2030573" y="4421075"/>
            <a:ext cx="1944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000">
                <a:latin typeface="Amatic SC"/>
                <a:ea typeface="Amatic SC"/>
                <a:cs typeface="Amatic SC"/>
                <a:sym typeface="Amatic SC"/>
              </a:rPr>
              <a:t>Input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5149450" y="4421075"/>
            <a:ext cx="1944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000">
                <a:latin typeface="Amatic SC"/>
                <a:ea typeface="Amatic SC"/>
                <a:cs typeface="Amatic SC"/>
                <a:sym typeface="Amatic SC"/>
              </a:rPr>
              <a:t>Output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4257358" y="3219213"/>
            <a:ext cx="609900" cy="45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D41E"/>
          </a:solidFill>
          <a:ln w="9525" cap="flat" cmpd="sng">
            <a:solidFill>
              <a:srgbClr val="FF90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152400" y="62650"/>
            <a:ext cx="8804700" cy="748200"/>
          </a:xfrm>
          <a:prstGeom prst="rect">
            <a:avLst/>
          </a:prstGeom>
          <a:ln w="19050" cap="flat" cmpd="sng">
            <a:solidFill>
              <a:srgbClr val="FF90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000000"/>
                </a:solidFill>
              </a:rPr>
              <a:t>ARGUMENTS - related work : cGAN</a:t>
            </a:r>
            <a:endParaRPr>
              <a:solidFill>
                <a:srgbClr val="6CB2E3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149775" y="876250"/>
            <a:ext cx="8804700" cy="4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CGANS Successfully used to colorize images in Isola et al. (2017)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l="1633" t="4030" r="2305" b="10221"/>
          <a:stretch/>
        </p:blipFill>
        <p:spPr>
          <a:xfrm>
            <a:off x="2574150" y="1646000"/>
            <a:ext cx="3951097" cy="19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2574150" y="3696500"/>
            <a:ext cx="3995700" cy="57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000" dirty="0">
                <a:latin typeface="Amatic SC"/>
                <a:ea typeface="Amatic SC"/>
                <a:cs typeface="Amatic SC"/>
                <a:sym typeface="Amatic SC"/>
              </a:rPr>
              <a:t>Input	           Output </a:t>
            </a:r>
            <a:endParaRPr sz="3000" dirty="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152400" y="62650"/>
            <a:ext cx="8804700" cy="748200"/>
          </a:xfrm>
          <a:prstGeom prst="rect">
            <a:avLst/>
          </a:prstGeom>
          <a:ln w="19050" cap="flat" cmpd="sng">
            <a:solidFill>
              <a:srgbClr val="6CB2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000000"/>
                </a:solidFill>
              </a:rPr>
              <a:t>ARGUMENTS - related work : U-net &amp; Skip</a:t>
            </a:r>
            <a:endParaRPr>
              <a:solidFill>
                <a:srgbClr val="6CB2E3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49775" y="876250"/>
            <a:ext cx="8804700" cy="4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U-net architecture and skip connections (Ronneberger et al,2015)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1863"/>
            <a:ext cx="508635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975" y="1750875"/>
            <a:ext cx="3995700" cy="207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5074975" y="3801375"/>
            <a:ext cx="3979800" cy="1122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000">
                <a:latin typeface="Amatic SC"/>
                <a:ea typeface="Amatic SC"/>
                <a:cs typeface="Amatic SC"/>
                <a:sym typeface="Amatic SC"/>
              </a:rPr>
              <a:t>Skip connections increases quality (Isola et al., 2017)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152400" y="62650"/>
            <a:ext cx="8804700" cy="748200"/>
          </a:xfrm>
          <a:prstGeom prst="rect">
            <a:avLst/>
          </a:prstGeom>
          <a:ln w="19050" cap="flat" cmpd="sng">
            <a:solidFill>
              <a:srgbClr val="FF90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000000"/>
                </a:solidFill>
              </a:rPr>
              <a:t>ARGUMENTS - related work : PatchGAN</a:t>
            </a:r>
            <a:endParaRPr>
              <a:solidFill>
                <a:srgbClr val="6CB2E3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49775" y="876250"/>
            <a:ext cx="8804700" cy="4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PatchGAN used to colorize images in Nazeri et al. (2018)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303" y="1974603"/>
            <a:ext cx="4053175" cy="198498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152400" y="1481600"/>
            <a:ext cx="4638900" cy="3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Discriminator outputs 70x70 patches which are then averaged for a final likelihood score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152400" y="62650"/>
            <a:ext cx="8804700" cy="748200"/>
          </a:xfrm>
          <a:prstGeom prst="rect">
            <a:avLst/>
          </a:prstGeom>
          <a:ln w="19050" cap="flat" cmpd="sng">
            <a:solidFill>
              <a:srgbClr val="FF90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000000"/>
                </a:solidFill>
              </a:rPr>
              <a:t>ARGUMENTS - Innovations : Pyramid filters</a:t>
            </a:r>
            <a:endParaRPr>
              <a:solidFill>
                <a:srgbClr val="6CB2E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8" y="918375"/>
            <a:ext cx="7755633" cy="402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5073350" y="810850"/>
            <a:ext cx="3883800" cy="44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000">
                <a:latin typeface="Amatic SC"/>
                <a:ea typeface="Amatic SC"/>
                <a:cs typeface="Amatic SC"/>
                <a:sym typeface="Amatic SC"/>
              </a:rPr>
              <a:t>Previous work (Isola, Nazeri) use constant filter size irrespective of layer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>
                <a:latin typeface="Amatic SC"/>
                <a:ea typeface="Amatic SC"/>
                <a:cs typeface="Amatic SC"/>
                <a:sym typeface="Amatic SC"/>
              </a:rPr>
              <a:t>Instead: Use “pyramid” filters that match the size of the input to the layer 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152400" y="62650"/>
            <a:ext cx="8804700" cy="748200"/>
          </a:xfrm>
          <a:prstGeom prst="rect">
            <a:avLst/>
          </a:prstGeom>
          <a:ln w="19050" cap="flat" cmpd="sng">
            <a:solidFill>
              <a:srgbClr val="FF90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000000"/>
                </a:solidFill>
              </a:rPr>
              <a:t>ARGUMENTS - Innovations : PatchGAN</a:t>
            </a:r>
            <a:endParaRPr>
              <a:solidFill>
                <a:srgbClr val="6CB2E3"/>
              </a:solidFill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149775" y="876250"/>
            <a:ext cx="8804700" cy="4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PatchGAN used in Nazeri et al. ( 2018) averages the patches outputted by the discriminator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2340975" y="2571750"/>
            <a:ext cx="4422300" cy="2500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>
                <a:latin typeface="Amatic SC"/>
                <a:ea typeface="Amatic SC"/>
                <a:cs typeface="Amatic SC"/>
                <a:sym typeface="Amatic SC"/>
              </a:rPr>
              <a:t>Instead: each patch is weighted according to their proximity to the lowest patch likelihood and then summed.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1597</Words>
  <Application>Microsoft Office PowerPoint</Application>
  <PresentationFormat>Bildspel på skärmen (16:9)</PresentationFormat>
  <Paragraphs>240</Paragraphs>
  <Slides>29</Slides>
  <Notes>29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29</vt:i4>
      </vt:variant>
    </vt:vector>
  </HeadingPairs>
  <TitlesOfParts>
    <vt:vector size="33" baseType="lpstr">
      <vt:lpstr>Amatic SC</vt:lpstr>
      <vt:lpstr>Arial</vt:lpstr>
      <vt:lpstr>Source Code Pro</vt:lpstr>
      <vt:lpstr>Beach Day</vt:lpstr>
      <vt:lpstr>Simpsons Image Colorization using cGAN and PatchGAN</vt:lpstr>
      <vt:lpstr>Introduction- automatic image colorization</vt:lpstr>
      <vt:lpstr>Introduction- Approach/dataset</vt:lpstr>
      <vt:lpstr>Thesis - Problem statement</vt:lpstr>
      <vt:lpstr>ARGUMENTS - related work : cGAN</vt:lpstr>
      <vt:lpstr>ARGUMENTS - related work : U-net &amp; Skip</vt:lpstr>
      <vt:lpstr>ARGUMENTS - related work : PatchGAN</vt:lpstr>
      <vt:lpstr>ARGUMENTS - Innovations : Pyramid filters </vt:lpstr>
      <vt:lpstr>ARGUMENTS - Innovations : PatchGAN</vt:lpstr>
      <vt:lpstr>ARGUMENTS - Innovations : Min-PATCHGAN example</vt:lpstr>
      <vt:lpstr>Solutions - our architectures</vt:lpstr>
      <vt:lpstr>Solutions - Generator architecutre</vt:lpstr>
      <vt:lpstr>Solutions - cGAN discriminator architecutre</vt:lpstr>
      <vt:lpstr>Solutions - patchGAN discriminator architecutre</vt:lpstr>
      <vt:lpstr>    RESULTS - cgan</vt:lpstr>
      <vt:lpstr>    RESULTS - Avg-PatchGAN - original approach</vt:lpstr>
      <vt:lpstr>Which network do you think is best? - patchgan or cgan </vt:lpstr>
      <vt:lpstr>RESULTS: MIN-PatchGAN(upper)  vs.  Avg-PatchGAN (LOWER)</vt:lpstr>
      <vt:lpstr>conclusions</vt:lpstr>
      <vt:lpstr>Deep learning skills -  Alexandra hotti</vt:lpstr>
      <vt:lpstr>Deep learning skills -  JAcob malmberg</vt:lpstr>
      <vt:lpstr>Deep learning skills -  Marcus Nystad öhman</vt:lpstr>
      <vt:lpstr>Appendix</vt:lpstr>
      <vt:lpstr>LAB - COLOR space</vt:lpstr>
      <vt:lpstr>cGAN Cost graphs</vt:lpstr>
      <vt:lpstr>Avg-PatchGAN Cost graphs</vt:lpstr>
      <vt:lpstr>Min-PatchGAN Cost graphs</vt:lpstr>
      <vt:lpstr>The 3 different cgan networks - at epoch 10</vt:lpstr>
      <vt:lpstr>RESULTS: MIN-PatchGAN and Ground Truth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Simpsons Image Colorization using cGAN and PatchGAN</dc:title>
  <cp:lastModifiedBy>Alexandra Hotti</cp:lastModifiedBy>
  <cp:revision>1</cp:revision>
  <dcterms:modified xsi:type="dcterms:W3CDTF">2019-05-29T11:14:07Z</dcterms:modified>
</cp:coreProperties>
</file>